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</p:sldMasterIdLst>
  <p:notesMasterIdLst>
    <p:notesMasterId r:id="rId14"/>
  </p:notesMasterIdLst>
  <p:sldIdLst>
    <p:sldId id="256" r:id="rId5"/>
    <p:sldId id="257" r:id="rId6"/>
    <p:sldId id="317" r:id="rId7"/>
    <p:sldId id="269" r:id="rId8"/>
    <p:sldId id="281" r:id="rId9"/>
    <p:sldId id="315" r:id="rId10"/>
    <p:sldId id="280" r:id="rId11"/>
    <p:sldId id="316" r:id="rId12"/>
    <p:sldId id="31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272C-631E-462B-B23F-4310BE580A69}" type="datetimeFigureOut">
              <a:rPr lang="is-IS" smtClean="0"/>
              <a:t>16.11.2022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2C57E-FF13-4828-8A9C-7322B3F89DF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32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Iceland would probably</a:t>
            </a:r>
            <a:r>
              <a:rPr lang="en-US" baseline="0" dirty="0" smtClean="0"/>
              <a:t> score high on such a scale, as the other Nordic countries. The greatest weaknesses would probably be in the availability category, as for the other Nordic countries.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0457-B47F-4B50-9998-858829DA4572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401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Ísland er í þeirri stöðu að geta framleitt fæðu langt fram yfir það sem þarf til að hafa fullt fæðusjálfstæði, en er engu að síður í dag meðal þeirra landa sem flytur inn einna </a:t>
            </a:r>
            <a:r>
              <a:rPr lang="is-IS" dirty="0" err="1"/>
              <a:t>hæst</a:t>
            </a:r>
            <a:r>
              <a:rPr lang="is-IS" dirty="0"/>
              <a:t> hlutfall af sinni fæðu. </a:t>
            </a:r>
          </a:p>
          <a:p>
            <a:endParaRPr lang="en-US" dirty="0"/>
          </a:p>
          <a:p>
            <a:pPr defTabSz="948281">
              <a:defRPr/>
            </a:pPr>
            <a:r>
              <a:rPr lang="is-IS" dirty="0">
                <a:solidFill>
                  <a:srgbClr val="00B050"/>
                </a:solidFill>
              </a:rPr>
              <a:t>Hnattstaða landsins takmarkar fjölbreytni fæðuframleiðslu </a:t>
            </a:r>
            <a:r>
              <a:rPr lang="is-IS" dirty="0" err="1">
                <a:solidFill>
                  <a:srgbClr val="00B050"/>
                </a:solidFill>
              </a:rPr>
              <a:t>úr</a:t>
            </a:r>
            <a:r>
              <a:rPr lang="is-IS" dirty="0">
                <a:solidFill>
                  <a:srgbClr val="00B050"/>
                </a:solidFill>
              </a:rPr>
              <a:t> plönturíkinu.</a:t>
            </a:r>
            <a:r>
              <a:rPr lang="is-IS" dirty="0"/>
              <a:t> </a:t>
            </a:r>
          </a:p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7D6F-6614-7144-B286-B61B2F34FD38}" type="slidenum">
              <a:rPr lang="en-IS" smtClean="0"/>
              <a:t>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2627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81">
              <a:defRPr/>
            </a:pPr>
            <a:endParaRPr lang="en-US" dirty="0"/>
          </a:p>
          <a:p>
            <a:pPr defTabSz="948281">
              <a:defRPr/>
            </a:pPr>
            <a:r>
              <a:rPr lang="is-IS" dirty="0"/>
              <a:t>Hlutdeild innlendrar framleiðslu af markaði hefur minnkað frá árinu 2009. </a:t>
            </a:r>
          </a:p>
          <a:p>
            <a:pPr defTabSz="948281">
              <a:defRPr/>
            </a:pPr>
            <a:endParaRPr lang="is-IS" dirty="0"/>
          </a:p>
          <a:p>
            <a:pPr defTabSz="948281">
              <a:defRPr/>
            </a:pPr>
            <a:r>
              <a:rPr lang="is-IS" dirty="0"/>
              <a:t>Innlend framleiðsla á grænmeti var um 56% af markaðnum árið 2009 en um 43% árið 2019. </a:t>
            </a:r>
          </a:p>
          <a:p>
            <a:pPr defTabSz="948281">
              <a:defRPr/>
            </a:pPr>
            <a:endParaRPr lang="is-IS" dirty="0"/>
          </a:p>
          <a:p>
            <a:pPr defTabSz="948281">
              <a:defRPr/>
            </a:pPr>
            <a:r>
              <a:rPr lang="is-IS" dirty="0"/>
              <a:t>Þessi hlutdeild er mismunandi eftir tegundum </a:t>
            </a:r>
            <a:r>
              <a:rPr lang="is-IS" dirty="0" err="1"/>
              <a:t>grænmetis</a:t>
            </a:r>
            <a:r>
              <a:rPr lang="is-IS" dirty="0"/>
              <a:t>, </a:t>
            </a:r>
            <a:r>
              <a:rPr lang="is-IS" dirty="0" err="1"/>
              <a:t>hæst</a:t>
            </a:r>
            <a:r>
              <a:rPr lang="is-IS" dirty="0"/>
              <a:t> er hún fyrir gúrkur og kartöflur en </a:t>
            </a:r>
            <a:r>
              <a:rPr lang="is-IS" dirty="0" err="1"/>
              <a:t>lág</a:t>
            </a:r>
            <a:r>
              <a:rPr lang="is-IS" dirty="0"/>
              <a:t> fyrir </a:t>
            </a:r>
            <a:r>
              <a:rPr lang="is-IS" dirty="0" err="1"/>
              <a:t>papriku</a:t>
            </a:r>
            <a:r>
              <a:rPr lang="is-IS" dirty="0"/>
              <a:t> </a:t>
            </a:r>
          </a:p>
          <a:p>
            <a:pPr defTabSz="948281">
              <a:defRPr/>
            </a:pPr>
            <a:endParaRPr lang="is-IS" dirty="0"/>
          </a:p>
          <a:p>
            <a:pPr defTabSz="948281">
              <a:defRPr/>
            </a:pPr>
            <a:r>
              <a:rPr lang="is-IS" dirty="0"/>
              <a:t>Þá eru auðvitað</a:t>
            </a:r>
            <a:r>
              <a:rPr lang="is-IS" baseline="0" dirty="0"/>
              <a:t> </a:t>
            </a:r>
            <a:r>
              <a:rPr lang="is-IS" dirty="0"/>
              <a:t>margar tegundir sem hafa notið vaxandi vinsælda sem ekki eru ræktaðar hérlendis, t.d. sætar kartöflur,</a:t>
            </a:r>
            <a:r>
              <a:rPr lang="is-IS" baseline="0" dirty="0"/>
              <a:t> baunir, eggaldin, kúrbítur o.s.frv.</a:t>
            </a:r>
            <a:endParaRPr lang="is-IS" dirty="0"/>
          </a:p>
          <a:p>
            <a:pPr defTabSz="948281">
              <a:defRPr/>
            </a:pPr>
            <a:endParaRPr lang="is-IS" dirty="0"/>
          </a:p>
          <a:p>
            <a:pPr defTabSz="948281">
              <a:defRPr/>
            </a:pPr>
            <a:r>
              <a:rPr lang="is-IS" dirty="0"/>
              <a:t>Kjöt og aðrar dýraafurðir framleiddar hérlendis eiga mikið stærri hlut af innlendum markaði en grænmetið en hlutfallið hefur </a:t>
            </a:r>
            <a:r>
              <a:rPr lang="is-IS" dirty="0" err="1"/>
              <a:t>þó</a:t>
            </a:r>
            <a:r>
              <a:rPr lang="is-IS" dirty="0"/>
              <a:t> lækkað síðan 2009. </a:t>
            </a:r>
          </a:p>
          <a:p>
            <a:pPr defTabSz="948281">
              <a:defRPr/>
            </a:pPr>
            <a:endParaRPr lang="is-IS" dirty="0"/>
          </a:p>
          <a:p>
            <a:pPr defTabSz="948281">
              <a:defRPr/>
            </a:pPr>
            <a:r>
              <a:rPr lang="is-IS" dirty="0"/>
              <a:t>Innlent kjöt var um 98% árið 2009 en var komið niður í 90% árið 2019. Talsvert er flutt inn af svína, nauta og alifuglakjöti en mjög lítið af kindakjöti og ekkert af hrossakjöti.</a:t>
            </a:r>
            <a:r>
              <a:rPr lang="is-IS" baseline="0" dirty="0"/>
              <a:t> </a:t>
            </a:r>
            <a:r>
              <a:rPr lang="is-IS" dirty="0"/>
              <a:t>96% af eggjum og 99% af mjólkurvörum er framleitt innanlands</a:t>
            </a:r>
          </a:p>
          <a:p>
            <a:pPr defTabSz="948281">
              <a:defRPr/>
            </a:pPr>
            <a:endParaRPr lang="en-IS" dirty="0"/>
          </a:p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7D6F-6614-7144-B286-B61B2F34FD38}" type="slidenum">
              <a:rPr lang="en-IS" smtClean="0"/>
              <a:t>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8645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4DD4A-F7BF-4EF0-A35B-03AE26D69535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664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Flytjum</a:t>
            </a:r>
            <a:r>
              <a:rPr lang="en-US" dirty="0"/>
              <a:t> inn ca. 90 </a:t>
            </a:r>
            <a:r>
              <a:rPr lang="en-US" dirty="0" err="1"/>
              <a:t>þúsund</a:t>
            </a:r>
            <a:r>
              <a:rPr lang="en-US" dirty="0"/>
              <a:t> </a:t>
            </a:r>
            <a:r>
              <a:rPr lang="en-US" dirty="0" err="1"/>
              <a:t>tonn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fóðri</a:t>
            </a:r>
            <a:r>
              <a:rPr lang="en-US" dirty="0"/>
              <a:t> og </a:t>
            </a:r>
            <a:r>
              <a:rPr lang="en-US" dirty="0" err="1"/>
              <a:t>fóðurhráefnum</a:t>
            </a:r>
            <a:r>
              <a:rPr lang="en-US" dirty="0"/>
              <a:t>, og </a:t>
            </a:r>
            <a:r>
              <a:rPr lang="en-US" dirty="0" err="1"/>
              <a:t>kannski</a:t>
            </a:r>
            <a:r>
              <a:rPr lang="en-US" dirty="0"/>
              <a:t> 1000 </a:t>
            </a:r>
            <a:r>
              <a:rPr lang="en-US" dirty="0" err="1" smtClean="0"/>
              <a:t>tonn</a:t>
            </a:r>
            <a:r>
              <a:rPr lang="en-US" dirty="0" smtClean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sáðvöru</a:t>
            </a:r>
            <a:endParaRPr lang="en-US" dirty="0"/>
          </a:p>
          <a:p>
            <a:r>
              <a:rPr lang="en-US" dirty="0"/>
              <a:t>50 </a:t>
            </a:r>
            <a:r>
              <a:rPr lang="en-US" dirty="0" err="1"/>
              <a:t>þúsund</a:t>
            </a:r>
            <a:r>
              <a:rPr lang="en-US" dirty="0"/>
              <a:t> </a:t>
            </a:r>
            <a:r>
              <a:rPr lang="en-US" dirty="0" err="1"/>
              <a:t>tonn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áburði</a:t>
            </a:r>
            <a:r>
              <a:rPr lang="en-US" dirty="0"/>
              <a:t> (2019)</a:t>
            </a:r>
          </a:p>
          <a:p>
            <a:r>
              <a:rPr lang="en-US" dirty="0" err="1"/>
              <a:t>Eldsneyti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1,3 ma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notkunar</a:t>
            </a:r>
            <a:r>
              <a:rPr lang="en-US" dirty="0"/>
              <a:t> í </a:t>
            </a:r>
            <a:r>
              <a:rPr lang="en-US" dirty="0" err="1"/>
              <a:t>landbúnaði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11,5 ma ISK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fiskveiðar</a:t>
            </a:r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7D6F-6614-7144-B286-B61B2F34FD38}" type="slidenum">
              <a:rPr lang="en-IS" smtClean="0"/>
              <a:t>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1573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2D2A32B6-1264-4CD6-90F1-E6085536BA49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94290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1160462-A839-46D7-A0A5-F481C95D8FB3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0845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1160462-A839-46D7-A0A5-F481C95D8FB3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75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160462-A839-46D7-A0A5-F481C95D8FB3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521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160462-A839-46D7-A0A5-F481C95D8FB3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36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1160462-A839-46D7-A0A5-F481C95D8FB3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84419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C58E4-144C-494E-A9C1-3BCD64844616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68210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D0C9A-5E02-4EE7-B40A-301DF50031ED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84522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F6E78-17C7-4194-B185-F77D0EF1762E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15765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3A62437-0697-432C-92C0-144BA47EA7B1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56162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2C3A55C-85E8-40C0-A46B-33BEC07F92C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27779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289476C-4D01-4E15-BB9F-3051B87E610C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08453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473F9-45B0-4C94-93D8-396093FB9830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00388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60795-3CA3-4F65-A511-B9DA899E26D8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52489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C2D59-7FB0-48D4-9166-22F3A4E08823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7444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is-I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09E5886-ACBF-48AA-983C-A0D8306D44D1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8540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1160462-A839-46D7-A0A5-F481C95D8FB3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D1427A-2E1D-588B-8529-E03B9E164DB4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0"/>
            <a:ext cx="5038725" cy="17938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s-IS" altLang="is-I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7342F9-20AF-02BB-42AD-D644D0F55682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4105275" y="6705600"/>
            <a:ext cx="5038725" cy="179388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s-IS" altLang="is-IS"/>
          </a:p>
        </p:txBody>
      </p:sp>
      <p:pic>
        <p:nvPicPr>
          <p:cNvPr id="63" name="Picture 62" descr="LBHI_Clogo_isl">
            <a:extLst>
              <a:ext uri="{FF2B5EF4-FFF2-40B4-BE49-F238E27FC236}">
                <a16:creationId xmlns:a16="http://schemas.microsoft.com/office/drawing/2014/main" id="{1D2C8CE3-E811-3079-477D-0A024986A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25923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3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B736-B650-DC4A-05E4-593D64CE9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1124744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Fæðuöryggi</a:t>
            </a:r>
            <a:r>
              <a:rPr lang="en-US" dirty="0" smtClean="0"/>
              <a:t> á </a:t>
            </a:r>
            <a:r>
              <a:rPr lang="en-US" dirty="0" err="1" smtClean="0"/>
              <a:t>Íslandi</a:t>
            </a:r>
            <a:r>
              <a:rPr lang="en-US" dirty="0" smtClean="0"/>
              <a:t> og </a:t>
            </a:r>
            <a:r>
              <a:rPr lang="en-US" dirty="0" err="1" smtClean="0"/>
              <a:t>skipulagsmál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749CC-11B4-4602-9DBB-D679D5080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6600451" cy="1126283"/>
          </a:xfrm>
        </p:spPr>
        <p:txBody>
          <a:bodyPr>
            <a:normAutofit/>
          </a:bodyPr>
          <a:lstStyle/>
          <a:p>
            <a:r>
              <a:rPr lang="en-US" dirty="0" err="1" smtClean="0"/>
              <a:t>Skipulagsdagur</a:t>
            </a:r>
            <a:r>
              <a:rPr lang="en-US" dirty="0" smtClean="0"/>
              <a:t> 17. </a:t>
            </a:r>
            <a:r>
              <a:rPr lang="en-US" dirty="0" err="1" smtClean="0"/>
              <a:t>nóvember</a:t>
            </a:r>
            <a:r>
              <a:rPr lang="en-US" dirty="0" smtClean="0"/>
              <a:t> 2022</a:t>
            </a:r>
            <a:endParaRPr lang="en-US" dirty="0"/>
          </a:p>
          <a:p>
            <a:r>
              <a:rPr lang="en-US" dirty="0"/>
              <a:t>Jóhannes Sveinbjörnsson, </a:t>
            </a:r>
            <a:r>
              <a:rPr lang="en-US" dirty="0" err="1"/>
              <a:t>LbhÍ</a:t>
            </a:r>
            <a:endParaRPr lang="en-US" dirty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0249-C4C3-AC35-3477-A90C03BE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199" y="289712"/>
            <a:ext cx="6347713" cy="947192"/>
          </a:xfrm>
        </p:spPr>
        <p:txBody>
          <a:bodyPr>
            <a:normAutofit/>
          </a:bodyPr>
          <a:lstStyle/>
          <a:p>
            <a:r>
              <a:rPr lang="en-US" sz="2400" dirty="0" err="1"/>
              <a:t>Tvö</a:t>
            </a:r>
            <a:r>
              <a:rPr lang="en-US" sz="2400" dirty="0"/>
              <a:t> </a:t>
            </a:r>
            <a:r>
              <a:rPr lang="en-US" sz="2400" dirty="0" err="1"/>
              <a:t>verkefni</a:t>
            </a:r>
            <a:r>
              <a:rPr lang="en-US" sz="2400" dirty="0"/>
              <a:t> um </a:t>
            </a:r>
            <a:r>
              <a:rPr lang="en-US" sz="2400" dirty="0" err="1"/>
              <a:t>fæðuöryggi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LbhÍ</a:t>
            </a:r>
            <a:r>
              <a:rPr lang="en-US" sz="2400" dirty="0"/>
              <a:t> </a:t>
            </a:r>
            <a:r>
              <a:rPr lang="en-US" sz="2400" dirty="0" err="1"/>
              <a:t>hefur</a:t>
            </a:r>
            <a:r>
              <a:rPr lang="en-US" sz="2400" dirty="0"/>
              <a:t> </a:t>
            </a:r>
            <a:r>
              <a:rPr lang="en-US" sz="2400" dirty="0" err="1"/>
              <a:t>unnið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sz="2400" dirty="0" err="1"/>
              <a:t>stjórnvöld</a:t>
            </a:r>
            <a:endParaRPr lang="is-I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2A8B8-3EEC-5B51-431E-C567A18F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02" y="1970749"/>
            <a:ext cx="3340454" cy="433322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551A9-50AB-60C8-0768-F015CC977D14}"/>
              </a:ext>
            </a:extLst>
          </p:cNvPr>
          <p:cNvSpPr txBox="1"/>
          <p:nvPr/>
        </p:nvSpPr>
        <p:spPr>
          <a:xfrm>
            <a:off x="611560" y="1454949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A. </a:t>
            </a:r>
            <a:r>
              <a:rPr lang="en-US" b="1" dirty="0" err="1"/>
              <a:t>Skýrsla</a:t>
            </a:r>
            <a:r>
              <a:rPr lang="en-US" b="1" dirty="0"/>
              <a:t> um </a:t>
            </a:r>
            <a:r>
              <a:rPr lang="en-US" b="1" dirty="0" err="1"/>
              <a:t>stöðu</a:t>
            </a:r>
            <a:r>
              <a:rPr lang="en-US" b="1" dirty="0"/>
              <a:t> </a:t>
            </a:r>
            <a:r>
              <a:rPr lang="en-US" b="1" dirty="0" err="1"/>
              <a:t>fæðuöryggis</a:t>
            </a:r>
            <a:endParaRPr lang="is-I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1919B-2C9B-1EBF-17CB-ED957473A5AB}"/>
              </a:ext>
            </a:extLst>
          </p:cNvPr>
          <p:cNvSpPr txBox="1"/>
          <p:nvPr/>
        </p:nvSpPr>
        <p:spPr>
          <a:xfrm>
            <a:off x="4716016" y="1198619"/>
            <a:ext cx="456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B. Tillögur og greinargerð um aðgerðir til að auka fæðuöryggi Íslands </a:t>
            </a:r>
            <a:r>
              <a:rPr lang="is-IS" dirty="0"/>
              <a:t>–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70749"/>
            <a:ext cx="3289062" cy="4333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35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455" y="227232"/>
            <a:ext cx="7782545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Global </a:t>
            </a:r>
            <a:r>
              <a:rPr lang="en-US" dirty="0"/>
              <a:t>Food Security </a:t>
            </a:r>
            <a:r>
              <a:rPr lang="en-US" dirty="0" smtClean="0"/>
              <a:t>Index (GFSI)</a:t>
            </a:r>
            <a:r>
              <a:rPr lang="en-US" dirty="0"/>
              <a:t/>
            </a:r>
            <a:br>
              <a:rPr lang="en-US" dirty="0"/>
            </a:br>
            <a:r>
              <a:rPr lang="en-US" sz="1650" dirty="0"/>
              <a:t>- </a:t>
            </a:r>
            <a:r>
              <a:rPr lang="en-US" sz="1650" dirty="0" err="1" smtClean="0"/>
              <a:t>mest</a:t>
            </a:r>
            <a:r>
              <a:rPr lang="en-US" sz="1650" dirty="0" smtClean="0"/>
              <a:t> </a:t>
            </a:r>
            <a:r>
              <a:rPr lang="en-US" sz="1650" dirty="0" err="1" smtClean="0"/>
              <a:t>notaði</a:t>
            </a:r>
            <a:r>
              <a:rPr lang="en-US" sz="1650" dirty="0" smtClean="0"/>
              <a:t> </a:t>
            </a:r>
            <a:r>
              <a:rPr lang="en-US" sz="1650" dirty="0" err="1" smtClean="0"/>
              <a:t>mælikvarðinn</a:t>
            </a:r>
            <a:r>
              <a:rPr lang="en-US" sz="1650" dirty="0" smtClean="0"/>
              <a:t> á </a:t>
            </a:r>
            <a:r>
              <a:rPr lang="en-US" sz="1650" dirty="0" err="1" smtClean="0"/>
              <a:t>fæðuöryggi</a:t>
            </a:r>
            <a:r>
              <a:rPr lang="en-US" sz="1650" dirty="0" smtClean="0"/>
              <a:t> </a:t>
            </a:r>
            <a:r>
              <a:rPr lang="en-US" sz="1650" dirty="0" err="1" smtClean="0"/>
              <a:t>þjóða</a:t>
            </a:r>
            <a:r>
              <a:rPr lang="en-US" sz="1650" dirty="0" smtClean="0"/>
              <a:t>- </a:t>
            </a:r>
            <a:br>
              <a:rPr lang="en-US" sz="1650" dirty="0" smtClean="0"/>
            </a:br>
            <a:r>
              <a:rPr lang="en-US" sz="1650" dirty="0" err="1" smtClean="0"/>
              <a:t>smáþjóðir</a:t>
            </a:r>
            <a:r>
              <a:rPr lang="en-US" sz="1650" dirty="0" smtClean="0"/>
              <a:t> </a:t>
            </a:r>
            <a:r>
              <a:rPr lang="en-US" sz="1650" dirty="0" err="1" smtClean="0"/>
              <a:t>eins</a:t>
            </a:r>
            <a:r>
              <a:rPr lang="en-US" sz="1650" dirty="0" smtClean="0"/>
              <a:t> og </a:t>
            </a:r>
            <a:r>
              <a:rPr lang="en-US" sz="1650" dirty="0" err="1" smtClean="0"/>
              <a:t>Ísland</a:t>
            </a:r>
            <a:r>
              <a:rPr lang="en-US" sz="1650" dirty="0" smtClean="0"/>
              <a:t> </a:t>
            </a:r>
            <a:r>
              <a:rPr lang="en-US" sz="1650" dirty="0" err="1" smtClean="0"/>
              <a:t>ekki</a:t>
            </a:r>
            <a:r>
              <a:rPr lang="en-US" sz="1650" dirty="0" smtClean="0"/>
              <a:t> </a:t>
            </a:r>
            <a:r>
              <a:rPr lang="en-US" sz="1650" dirty="0" err="1" smtClean="0"/>
              <a:t>með</a:t>
            </a:r>
            <a:r>
              <a:rPr lang="en-US" sz="1650" dirty="0" smtClean="0"/>
              <a:t> </a:t>
            </a:r>
            <a:r>
              <a:rPr lang="en-US" sz="1650" dirty="0" err="1" smtClean="0"/>
              <a:t>ennþá</a:t>
            </a:r>
            <a:endParaRPr lang="is-IS" sz="16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56" y="1284437"/>
            <a:ext cx="8084344" cy="3157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0536" y="1532347"/>
            <a:ext cx="305322" cy="892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7" name="Rectangle 6"/>
          <p:cNvSpPr/>
          <p:nvPr/>
        </p:nvSpPr>
        <p:spPr>
          <a:xfrm>
            <a:off x="2987824" y="2119776"/>
            <a:ext cx="305322" cy="892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8" name="Rectangle 7"/>
          <p:cNvSpPr/>
          <p:nvPr/>
        </p:nvSpPr>
        <p:spPr>
          <a:xfrm>
            <a:off x="4562606" y="2886290"/>
            <a:ext cx="305322" cy="892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9" name="Rectangle 8"/>
          <p:cNvSpPr/>
          <p:nvPr/>
        </p:nvSpPr>
        <p:spPr>
          <a:xfrm>
            <a:off x="6230286" y="1918305"/>
            <a:ext cx="305322" cy="892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10" name="Rectangle 9"/>
          <p:cNvSpPr/>
          <p:nvPr/>
        </p:nvSpPr>
        <p:spPr>
          <a:xfrm>
            <a:off x="7799018" y="1638943"/>
            <a:ext cx="305322" cy="892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11" name="Rectangle 10"/>
          <p:cNvSpPr/>
          <p:nvPr/>
        </p:nvSpPr>
        <p:spPr>
          <a:xfrm>
            <a:off x="1350636" y="1740958"/>
            <a:ext cx="305322" cy="89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12" name="Rectangle 11"/>
          <p:cNvSpPr/>
          <p:nvPr/>
        </p:nvSpPr>
        <p:spPr>
          <a:xfrm>
            <a:off x="2987824" y="4151625"/>
            <a:ext cx="305322" cy="89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13" name="Rectangle 12"/>
          <p:cNvSpPr/>
          <p:nvPr/>
        </p:nvSpPr>
        <p:spPr>
          <a:xfrm>
            <a:off x="6224835" y="2222554"/>
            <a:ext cx="305322" cy="89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14" name="Rectangle 13"/>
          <p:cNvSpPr/>
          <p:nvPr/>
        </p:nvSpPr>
        <p:spPr>
          <a:xfrm>
            <a:off x="7799018" y="1541744"/>
            <a:ext cx="305322" cy="89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15" name="Rectangle 14"/>
          <p:cNvSpPr/>
          <p:nvPr/>
        </p:nvSpPr>
        <p:spPr>
          <a:xfrm>
            <a:off x="1310536" y="2216130"/>
            <a:ext cx="305322" cy="892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17" name="Rectangle 16"/>
          <p:cNvSpPr/>
          <p:nvPr/>
        </p:nvSpPr>
        <p:spPr>
          <a:xfrm>
            <a:off x="2987824" y="2224637"/>
            <a:ext cx="305322" cy="892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18" name="Rectangle 17"/>
          <p:cNvSpPr/>
          <p:nvPr/>
        </p:nvSpPr>
        <p:spPr>
          <a:xfrm>
            <a:off x="4596605" y="3461302"/>
            <a:ext cx="305322" cy="892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19" name="Rectangle 18"/>
          <p:cNvSpPr/>
          <p:nvPr/>
        </p:nvSpPr>
        <p:spPr>
          <a:xfrm>
            <a:off x="6224835" y="2487291"/>
            <a:ext cx="305322" cy="892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20" name="Rectangle 19"/>
          <p:cNvSpPr/>
          <p:nvPr/>
        </p:nvSpPr>
        <p:spPr>
          <a:xfrm>
            <a:off x="7799018" y="2780928"/>
            <a:ext cx="305322" cy="892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21" name="Rectangle 20"/>
          <p:cNvSpPr/>
          <p:nvPr/>
        </p:nvSpPr>
        <p:spPr>
          <a:xfrm>
            <a:off x="1361455" y="2809018"/>
            <a:ext cx="305322" cy="892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22" name="Rectangle 21"/>
          <p:cNvSpPr/>
          <p:nvPr/>
        </p:nvSpPr>
        <p:spPr>
          <a:xfrm>
            <a:off x="2994147" y="2014915"/>
            <a:ext cx="305322" cy="892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23" name="Rectangle 22"/>
          <p:cNvSpPr/>
          <p:nvPr/>
        </p:nvSpPr>
        <p:spPr>
          <a:xfrm>
            <a:off x="6224835" y="1630992"/>
            <a:ext cx="305322" cy="892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24" name="Rectangle 23"/>
          <p:cNvSpPr/>
          <p:nvPr/>
        </p:nvSpPr>
        <p:spPr>
          <a:xfrm>
            <a:off x="7799018" y="3771800"/>
            <a:ext cx="373382" cy="892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/>
          </a:p>
        </p:txBody>
      </p:sp>
      <p:sp>
        <p:nvSpPr>
          <p:cNvPr id="3" name="Rectangle 2"/>
          <p:cNvSpPr/>
          <p:nvPr/>
        </p:nvSpPr>
        <p:spPr>
          <a:xfrm>
            <a:off x="871484" y="4774874"/>
            <a:ext cx="8381036" cy="143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4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Hefur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fólk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tekjustig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ójöfnuður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matvælaaðstoð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…)?</a:t>
            </a:r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4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stöðugleiki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framboðs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neyðarráðstafanir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4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maturinn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öruggur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neyslu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(=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matvælaöryggi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næringarríkur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fjölbreyttur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4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auðlindirnar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öruggar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með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hliðsjón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framtíðar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fæðuöryggi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595" y="444394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Fjórar</a:t>
            </a:r>
            <a:r>
              <a:rPr lang="en-US" b="1" dirty="0" smtClean="0"/>
              <a:t> </a:t>
            </a:r>
            <a:r>
              <a:rPr lang="en-US" b="1" dirty="0" err="1" smtClean="0"/>
              <a:t>stoðir</a:t>
            </a:r>
            <a:r>
              <a:rPr lang="en-US" b="1" dirty="0" smtClean="0"/>
              <a:t> </a:t>
            </a:r>
            <a:r>
              <a:rPr lang="en-US" b="1" dirty="0" err="1" smtClean="0"/>
              <a:t>fæðuöryggis</a:t>
            </a:r>
            <a:r>
              <a:rPr lang="en-US" b="1" dirty="0" smtClean="0"/>
              <a:t>: </a:t>
            </a:r>
            <a:endParaRPr lang="is-IS" b="1" dirty="0"/>
          </a:p>
        </p:txBody>
      </p:sp>
    </p:spTree>
    <p:extLst>
      <p:ext uri="{BB962C8B-B14F-4D97-AF65-F5344CB8AC3E}">
        <p14:creationId xmlns:p14="http://schemas.microsoft.com/office/powerpoint/2010/main" val="10703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89A24C-4AFB-FA48-8BBC-924B47FD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55" y="1340768"/>
            <a:ext cx="7434670" cy="994172"/>
          </a:xfrm>
        </p:spPr>
        <p:txBody>
          <a:bodyPr>
            <a:normAutofit/>
          </a:bodyPr>
          <a:lstStyle/>
          <a:p>
            <a:r>
              <a:rPr lang="is-IS" sz="2400" dirty="0">
                <a:latin typeface="Calibri" panose="020F0502020204030204" pitchFamily="34" charset="0"/>
                <a:cs typeface="Calibri" panose="020F0502020204030204" pitchFamily="34" charset="0"/>
              </a:rPr>
              <a:t>Ísland: Gott fæðuöryggi en takmarkað fæðusjálfstæði</a:t>
            </a:r>
            <a:endParaRPr lang="en-I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16563E-EBDE-644B-9576-24143D28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204864"/>
            <a:ext cx="7886700" cy="3263504"/>
          </a:xfrm>
        </p:spPr>
        <p:txBody>
          <a:bodyPr>
            <a:normAutofit/>
          </a:bodyPr>
          <a:lstStyle/>
          <a:p>
            <a:r>
              <a:rPr lang="is-IS" dirty="0">
                <a:latin typeface="+mj-lt"/>
              </a:rPr>
              <a:t>Hnattstaðan (og fleira) takmarkar fjölbreytni fæðuframleiðslu úr plönturíkinu. </a:t>
            </a:r>
          </a:p>
          <a:p>
            <a:endParaRPr lang="is-IS" dirty="0">
              <a:latin typeface="+mj-lt"/>
            </a:endParaRPr>
          </a:p>
          <a:p>
            <a:r>
              <a:rPr lang="is-IS" dirty="0">
                <a:latin typeface="+mj-lt"/>
              </a:rPr>
              <a:t>Auðugar sjávarauðlindir </a:t>
            </a:r>
            <a:r>
              <a:rPr lang="is-IS" dirty="0">
                <a:latin typeface="+mj-lt"/>
                <a:sym typeface="Wingdings" panose="05000000000000000000" pitchFamily="2" charset="2"/>
              </a:rPr>
              <a:t></a:t>
            </a:r>
            <a:r>
              <a:rPr lang="is-IS" dirty="0">
                <a:latin typeface="+mj-lt"/>
              </a:rPr>
              <a:t> útflutningur sjávarafurða í stórum </a:t>
            </a:r>
            <a:r>
              <a:rPr lang="is-IS" dirty="0" err="1">
                <a:latin typeface="+mj-lt"/>
              </a:rPr>
              <a:t>stíl</a:t>
            </a:r>
            <a:r>
              <a:rPr lang="is-IS" dirty="0">
                <a:latin typeface="+mj-lt"/>
              </a:rPr>
              <a:t>.  </a:t>
            </a:r>
          </a:p>
          <a:p>
            <a:endParaRPr lang="is-IS" dirty="0">
              <a:latin typeface="+mj-lt"/>
            </a:endParaRPr>
          </a:p>
          <a:p>
            <a:r>
              <a:rPr lang="is-IS" dirty="0">
                <a:latin typeface="+mj-lt"/>
              </a:rPr>
              <a:t>Milliríkjaviðskipti með matvörur eru Íslendingum því mikilvæg</a:t>
            </a:r>
            <a:r>
              <a:rPr lang="is-I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93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3" y="1591489"/>
            <a:ext cx="3582569" cy="448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3648" y="692696"/>
            <a:ext cx="7502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1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Hlutfall erlends og innlends </a:t>
            </a:r>
            <a:r>
              <a:rPr lang="is-IS" sz="2100" b="1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grænmetis</a:t>
            </a:r>
            <a:r>
              <a:rPr lang="is-IS" sz="21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og dýraafurða </a:t>
            </a:r>
          </a:p>
          <a:p>
            <a:r>
              <a:rPr lang="is-IS" sz="21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árin 2009 og 2019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27" y="1560315"/>
            <a:ext cx="3637679" cy="405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5472" y="5610315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/>
              <a:t>Hlutur</a:t>
            </a:r>
            <a:r>
              <a:rPr lang="en-US" sz="1400" b="1" u="sng" dirty="0" smtClean="0"/>
              <a:t> </a:t>
            </a:r>
            <a:r>
              <a:rPr lang="en-US" sz="1400" b="1" u="sng" dirty="0" err="1" smtClean="0"/>
              <a:t>innlendrar</a:t>
            </a:r>
            <a:r>
              <a:rPr lang="en-US" sz="1400" b="1" u="sng" dirty="0" smtClean="0"/>
              <a:t> </a:t>
            </a:r>
            <a:r>
              <a:rPr lang="en-US" sz="1400" b="1" u="sng" dirty="0" err="1" smtClean="0"/>
              <a:t>framleiðslu</a:t>
            </a:r>
            <a:r>
              <a:rPr lang="en-US" sz="1400" b="1" u="sng" dirty="0" smtClean="0"/>
              <a:t>:</a:t>
            </a:r>
          </a:p>
          <a:p>
            <a:r>
              <a:rPr lang="en-US" sz="1400" dirty="0" smtClean="0"/>
              <a:t>2009: 56% </a:t>
            </a:r>
            <a:r>
              <a:rPr lang="en-US" sz="1400" dirty="0" err="1" smtClean="0"/>
              <a:t>af</a:t>
            </a:r>
            <a:r>
              <a:rPr lang="en-US" sz="1400" dirty="0" smtClean="0"/>
              <a:t> </a:t>
            </a:r>
            <a:r>
              <a:rPr lang="en-US" sz="1400" dirty="0" err="1" smtClean="0"/>
              <a:t>grænmetinu</a:t>
            </a:r>
            <a:r>
              <a:rPr lang="en-US" sz="1400" dirty="0" smtClean="0"/>
              <a:t> og 98% </a:t>
            </a:r>
            <a:r>
              <a:rPr lang="en-US" sz="1400" dirty="0" err="1" smtClean="0"/>
              <a:t>af</a:t>
            </a:r>
            <a:r>
              <a:rPr lang="en-US" sz="1400" dirty="0" smtClean="0"/>
              <a:t> </a:t>
            </a:r>
            <a:r>
              <a:rPr lang="en-US" sz="1400" dirty="0" err="1" smtClean="0"/>
              <a:t>kjötinu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2019: 43% </a:t>
            </a:r>
            <a:r>
              <a:rPr lang="en-US" sz="1400" dirty="0" err="1" smtClean="0"/>
              <a:t>af</a:t>
            </a:r>
            <a:r>
              <a:rPr lang="en-US" sz="1400" dirty="0" smtClean="0"/>
              <a:t> </a:t>
            </a:r>
            <a:r>
              <a:rPr lang="en-US" sz="1400" dirty="0" err="1" smtClean="0"/>
              <a:t>grænmetinu</a:t>
            </a:r>
            <a:r>
              <a:rPr lang="en-US" sz="1400" dirty="0" smtClean="0"/>
              <a:t> og 90% </a:t>
            </a:r>
            <a:r>
              <a:rPr lang="en-US" sz="1400" dirty="0" err="1" smtClean="0"/>
              <a:t>af</a:t>
            </a:r>
            <a:r>
              <a:rPr lang="en-US" sz="1400" dirty="0" smtClean="0"/>
              <a:t> </a:t>
            </a:r>
            <a:r>
              <a:rPr lang="en-US" sz="1400" dirty="0" err="1" smtClean="0"/>
              <a:t>kjötinu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20271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5F431F-9436-8E00-A4DF-04F088E6C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430" y="929104"/>
            <a:ext cx="3566160" cy="2753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B8A0B-2B02-6C02-72E4-A06439385218}"/>
              </a:ext>
            </a:extLst>
          </p:cNvPr>
          <p:cNvSpPr txBox="1"/>
          <p:nvPr/>
        </p:nvSpPr>
        <p:spPr>
          <a:xfrm>
            <a:off x="3491881" y="1598181"/>
            <a:ext cx="21769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 smtClean="0"/>
              <a:t>Heimskautsbaugur</a:t>
            </a:r>
            <a:endParaRPr lang="en-US" sz="13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4E7B3-2CA6-8B91-11D3-87EACDAD5806}"/>
              </a:ext>
            </a:extLst>
          </p:cNvPr>
          <p:cNvSpPr txBox="1"/>
          <p:nvPr/>
        </p:nvSpPr>
        <p:spPr>
          <a:xfrm>
            <a:off x="3283952" y="2220059"/>
            <a:ext cx="2183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10°C </a:t>
            </a:r>
            <a:r>
              <a:rPr lang="en-US" sz="1350" b="1" dirty="0" err="1" smtClean="0"/>
              <a:t>jafnhitalína</a:t>
            </a:r>
            <a:r>
              <a:rPr lang="en-US" sz="1350" b="1" dirty="0" smtClean="0"/>
              <a:t> </a:t>
            </a:r>
            <a:r>
              <a:rPr lang="en-US" sz="1350" b="1" dirty="0" err="1" smtClean="0"/>
              <a:t>fyrir</a:t>
            </a:r>
            <a:r>
              <a:rPr lang="en-US" sz="1350" b="1" dirty="0"/>
              <a:t> </a:t>
            </a:r>
            <a:r>
              <a:rPr lang="en-US" sz="1350" b="1" dirty="0" err="1" smtClean="0"/>
              <a:t>júlí</a:t>
            </a:r>
            <a:endParaRPr lang="is-IS" sz="135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C8E228-A180-8B92-2683-A2F64CD9DBDC}"/>
              </a:ext>
            </a:extLst>
          </p:cNvPr>
          <p:cNvSpPr txBox="1"/>
          <p:nvPr/>
        </p:nvSpPr>
        <p:spPr>
          <a:xfrm>
            <a:off x="7386465" y="1043122"/>
            <a:ext cx="245918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Ref.: </a:t>
            </a:r>
            <a:r>
              <a:rPr lang="en-US" sz="788" dirty="0" err="1"/>
              <a:t>Helgadóttir</a:t>
            </a:r>
            <a:r>
              <a:rPr lang="en-US" sz="788" dirty="0"/>
              <a:t> et al. 2014 </a:t>
            </a:r>
            <a:endParaRPr lang="is-IS" sz="788" dirty="0"/>
          </a:p>
        </p:txBody>
      </p:sp>
      <p:sp>
        <p:nvSpPr>
          <p:cNvPr id="2" name="TextBox 1"/>
          <p:cNvSpPr txBox="1"/>
          <p:nvPr/>
        </p:nvSpPr>
        <p:spPr>
          <a:xfrm>
            <a:off x="447675" y="2579767"/>
            <a:ext cx="41433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 smtClean="0">
                <a:solidFill>
                  <a:srgbClr val="FF0000"/>
                </a:solidFill>
              </a:rPr>
              <a:t>Ísland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</a:rPr>
              <a:t>er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</a:rPr>
              <a:t>eina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</a:rPr>
              <a:t>landið</a:t>
            </a:r>
            <a:r>
              <a:rPr lang="en-US" sz="1350" b="1" dirty="0" smtClean="0">
                <a:solidFill>
                  <a:srgbClr val="FF0000"/>
                </a:solidFill>
              </a:rPr>
              <a:t> í </a:t>
            </a:r>
            <a:r>
              <a:rPr lang="en-US" sz="1350" b="1" dirty="0" err="1" smtClean="0">
                <a:solidFill>
                  <a:srgbClr val="FF0000"/>
                </a:solidFill>
              </a:rPr>
              <a:t>heiminum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</a:rPr>
              <a:t>sem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</a:rPr>
              <a:t>hefur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</a:rPr>
              <a:t>umtalsverða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</a:rPr>
              <a:t>landbúnaðarframleiðslu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</a:rPr>
              <a:t>norðan</a:t>
            </a:r>
            <a:r>
              <a:rPr lang="en-US" sz="1350" b="1" dirty="0" smtClean="0">
                <a:solidFill>
                  <a:srgbClr val="FF0000"/>
                </a:solidFill>
              </a:rPr>
              <a:t> 10°C </a:t>
            </a:r>
            <a:r>
              <a:rPr lang="en-US" sz="1350" b="1" dirty="0" err="1" smtClean="0">
                <a:solidFill>
                  <a:srgbClr val="FF0000"/>
                </a:solidFill>
              </a:rPr>
              <a:t>jafnhitalínunnar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</a:rPr>
              <a:t>fyrir</a:t>
            </a:r>
            <a:r>
              <a:rPr lang="en-US" sz="1350" b="1" dirty="0" smtClean="0">
                <a:solidFill>
                  <a:srgbClr val="FF0000"/>
                </a:solidFill>
              </a:rPr>
              <a:t> </a:t>
            </a:r>
            <a:r>
              <a:rPr lang="en-US" sz="1350" b="1" dirty="0" err="1">
                <a:solidFill>
                  <a:srgbClr val="FF0000"/>
                </a:solidFill>
              </a:rPr>
              <a:t>j</a:t>
            </a:r>
            <a:r>
              <a:rPr lang="en-US" sz="1350" b="1" dirty="0" err="1" smtClean="0">
                <a:solidFill>
                  <a:srgbClr val="FF0000"/>
                </a:solidFill>
              </a:rPr>
              <a:t>úlí</a:t>
            </a:r>
            <a:endParaRPr lang="is-IS" sz="135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6902" y="3518646"/>
            <a:ext cx="28622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 smtClean="0">
                <a:solidFill>
                  <a:srgbClr val="7030A0"/>
                </a:solidFill>
              </a:rPr>
              <a:t>Hvers</a:t>
            </a:r>
            <a:r>
              <a:rPr lang="en-US" sz="1350" b="1" dirty="0" smtClean="0">
                <a:solidFill>
                  <a:srgbClr val="7030A0"/>
                </a:solidFill>
              </a:rPr>
              <a:t> </a:t>
            </a:r>
            <a:r>
              <a:rPr lang="en-US" sz="1350" b="1" dirty="0" err="1" smtClean="0">
                <a:solidFill>
                  <a:srgbClr val="7030A0"/>
                </a:solidFill>
              </a:rPr>
              <a:t>vegna</a:t>
            </a:r>
            <a:r>
              <a:rPr lang="en-US" sz="1350" b="1" dirty="0" smtClean="0">
                <a:solidFill>
                  <a:srgbClr val="7030A0"/>
                </a:solidFill>
              </a:rPr>
              <a:t>?</a:t>
            </a:r>
            <a:endParaRPr lang="is-IS" sz="135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0182" y="4004107"/>
            <a:ext cx="6452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900"/>
              </a:spcAft>
              <a:buAutoNum type="arabicPeriod"/>
            </a:pPr>
            <a:r>
              <a:rPr lang="en-US" sz="1200" b="1" dirty="0" err="1" smtClean="0"/>
              <a:t>Það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öryggismál</a:t>
            </a:r>
            <a:r>
              <a:rPr lang="en-US" sz="1200" b="1" dirty="0" smtClean="0"/>
              <a:t> </a:t>
            </a:r>
            <a:r>
              <a:rPr lang="en-US" sz="1200" dirty="0"/>
              <a:t>– </a:t>
            </a:r>
            <a:r>
              <a:rPr lang="en-US" sz="1200" dirty="0" err="1" smtClean="0"/>
              <a:t>fyrir</a:t>
            </a:r>
            <a:r>
              <a:rPr lang="en-US" sz="1200" dirty="0" smtClean="0"/>
              <a:t> </a:t>
            </a:r>
            <a:r>
              <a:rPr lang="en-US" sz="1200" dirty="0" err="1" smtClean="0"/>
              <a:t>eyþjóð</a:t>
            </a:r>
            <a:r>
              <a:rPr lang="en-US" sz="1200" dirty="0" smtClean="0"/>
              <a:t> í </a:t>
            </a:r>
            <a:r>
              <a:rPr lang="en-US" sz="1200" dirty="0" err="1" smtClean="0"/>
              <a:t>miðju</a:t>
            </a:r>
            <a:r>
              <a:rPr lang="en-US" sz="1200" dirty="0" smtClean="0"/>
              <a:t> </a:t>
            </a:r>
            <a:r>
              <a:rPr lang="en-US" sz="1200" dirty="0" err="1" smtClean="0"/>
              <a:t>Atlantshafi</a:t>
            </a:r>
            <a:endParaRPr lang="en-US" sz="1200" dirty="0"/>
          </a:p>
          <a:p>
            <a:pPr marL="257175" indent="-257175">
              <a:spcAft>
                <a:spcPts val="900"/>
              </a:spcAft>
              <a:buAutoNum type="arabicPeriod"/>
            </a:pPr>
            <a:r>
              <a:rPr lang="en-US" sz="1200" dirty="0" err="1" smtClean="0"/>
              <a:t>Aðstæður</a:t>
            </a:r>
            <a:r>
              <a:rPr lang="en-US" sz="1200" dirty="0" smtClean="0"/>
              <a:t> </a:t>
            </a:r>
            <a:r>
              <a:rPr lang="en-US" sz="1200" dirty="0" err="1" smtClean="0"/>
              <a:t>eru</a:t>
            </a:r>
            <a:r>
              <a:rPr lang="en-US" sz="1200" dirty="0" smtClean="0"/>
              <a:t> </a:t>
            </a:r>
            <a:r>
              <a:rPr lang="en-US" sz="1200" dirty="0" err="1" smtClean="0"/>
              <a:t>hagstæðar</a:t>
            </a:r>
            <a:r>
              <a:rPr lang="en-US" sz="1200" dirty="0" smtClean="0"/>
              <a:t> </a:t>
            </a:r>
            <a:r>
              <a:rPr lang="en-US" sz="1200" dirty="0" err="1" smtClean="0"/>
              <a:t>fyrir</a:t>
            </a:r>
            <a:r>
              <a:rPr lang="en-US" sz="1200" dirty="0" smtClean="0"/>
              <a:t> </a:t>
            </a:r>
            <a:r>
              <a:rPr lang="en-US" sz="1200" dirty="0" err="1" smtClean="0"/>
              <a:t>matvælaframleiðslu</a:t>
            </a:r>
            <a:r>
              <a:rPr lang="en-US" sz="1200" dirty="0" smtClean="0"/>
              <a:t> </a:t>
            </a:r>
            <a:r>
              <a:rPr lang="en-US" sz="1200" dirty="0" err="1" smtClean="0"/>
              <a:t>með</a:t>
            </a:r>
            <a:r>
              <a:rPr lang="en-US" sz="1200" dirty="0" smtClean="0"/>
              <a:t> </a:t>
            </a:r>
            <a:r>
              <a:rPr lang="en-US" sz="1200" dirty="0" err="1" smtClean="0"/>
              <a:t>grasbítum</a:t>
            </a:r>
            <a:r>
              <a:rPr lang="en-US" sz="1200" dirty="0" smtClean="0"/>
              <a:t>. </a:t>
            </a:r>
            <a:r>
              <a:rPr lang="en-US" sz="1200" dirty="0" err="1" smtClean="0"/>
              <a:t>Jarðhiti</a:t>
            </a:r>
            <a:r>
              <a:rPr lang="en-US" sz="1200" dirty="0" smtClean="0"/>
              <a:t> og </a:t>
            </a:r>
            <a:r>
              <a:rPr lang="en-US" sz="1200" dirty="0" err="1" smtClean="0"/>
              <a:t>raforka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</a:t>
            </a:r>
            <a:r>
              <a:rPr lang="en-US" sz="1200" dirty="0" smtClean="0"/>
              <a:t> </a:t>
            </a:r>
            <a:r>
              <a:rPr lang="en-US" sz="1200" dirty="0" err="1" smtClean="0"/>
              <a:t>grænmetisframleiðsla</a:t>
            </a:r>
            <a:r>
              <a:rPr lang="en-US" sz="1200" dirty="0" smtClean="0"/>
              <a:t>.</a:t>
            </a:r>
            <a:endParaRPr lang="en-US" sz="1200" dirty="0"/>
          </a:p>
          <a:p>
            <a:pPr marL="257175" indent="-257175">
              <a:spcAft>
                <a:spcPts val="900"/>
              </a:spcAft>
              <a:buAutoNum type="arabicPeriod"/>
            </a:pPr>
            <a:r>
              <a:rPr lang="en-US" sz="1200" dirty="0" err="1" smtClean="0"/>
              <a:t>Gæðaímynd</a:t>
            </a:r>
            <a:r>
              <a:rPr lang="en-US" sz="1200" dirty="0" smtClean="0"/>
              <a:t> (</a:t>
            </a:r>
            <a:r>
              <a:rPr lang="en-US" sz="1200" dirty="0" err="1" smtClean="0"/>
              <a:t>bragðgæði</a:t>
            </a:r>
            <a:r>
              <a:rPr lang="en-US" sz="1200" dirty="0" smtClean="0"/>
              <a:t>, </a:t>
            </a:r>
            <a:r>
              <a:rPr lang="en-US" sz="1200" dirty="0" err="1" smtClean="0"/>
              <a:t>næringargildi</a:t>
            </a:r>
            <a:r>
              <a:rPr lang="en-US" sz="1200" dirty="0" smtClean="0"/>
              <a:t>, </a:t>
            </a:r>
            <a:r>
              <a:rPr lang="en-US" sz="1200" dirty="0" err="1" smtClean="0"/>
              <a:t>matvælaöryggi</a:t>
            </a:r>
            <a:r>
              <a:rPr lang="en-US" sz="1200" dirty="0" smtClean="0"/>
              <a:t>)</a:t>
            </a:r>
            <a:endParaRPr lang="en-US" sz="1200" dirty="0"/>
          </a:p>
          <a:p>
            <a:pPr marL="257175" indent="-257175">
              <a:spcAft>
                <a:spcPts val="900"/>
              </a:spcAft>
              <a:buAutoNum type="arabicPeriod"/>
            </a:pPr>
            <a:r>
              <a:rPr lang="en-US" sz="1200" dirty="0" err="1" smtClean="0"/>
              <a:t>Ísland</a:t>
            </a:r>
            <a:r>
              <a:rPr lang="en-US" sz="1200" dirty="0" smtClean="0"/>
              <a:t> </a:t>
            </a:r>
            <a:r>
              <a:rPr lang="en-US" sz="1200" dirty="0" err="1" smtClean="0"/>
              <a:t>er</a:t>
            </a:r>
            <a:r>
              <a:rPr lang="en-US" sz="1200" dirty="0" smtClean="0"/>
              <a:t> </a:t>
            </a:r>
            <a:r>
              <a:rPr lang="en-US" sz="1200" dirty="0" err="1" smtClean="0"/>
              <a:t>stór</a:t>
            </a:r>
            <a:r>
              <a:rPr lang="en-US" sz="1200" dirty="0" smtClean="0"/>
              <a:t> </a:t>
            </a:r>
            <a:r>
              <a:rPr lang="en-US" sz="1200" dirty="0" err="1" smtClean="0"/>
              <a:t>útflutningsþjóð</a:t>
            </a:r>
            <a:r>
              <a:rPr lang="en-US" sz="1200" dirty="0" smtClean="0"/>
              <a:t> (</a:t>
            </a:r>
            <a:r>
              <a:rPr lang="en-US" sz="1200" dirty="0" err="1" smtClean="0"/>
              <a:t>fiskur</a:t>
            </a:r>
            <a:r>
              <a:rPr lang="en-US" sz="1200" dirty="0" smtClean="0"/>
              <a:t>, </a:t>
            </a:r>
            <a:r>
              <a:rPr lang="en-US" sz="1200" dirty="0" err="1" smtClean="0"/>
              <a:t>ál</a:t>
            </a:r>
            <a:r>
              <a:rPr lang="en-US" sz="1200" dirty="0" smtClean="0"/>
              <a:t> </a:t>
            </a:r>
            <a:r>
              <a:rPr lang="en-US" sz="1200" dirty="0" err="1" smtClean="0"/>
              <a:t>o.fl</a:t>
            </a:r>
            <a:r>
              <a:rPr lang="en-US" sz="1200" dirty="0" smtClean="0"/>
              <a:t>.) og </a:t>
            </a:r>
            <a:r>
              <a:rPr lang="en-US" sz="1200" dirty="0" err="1" smtClean="0"/>
              <a:t>ferðamannaiðnaður</a:t>
            </a:r>
            <a:r>
              <a:rPr lang="en-US" sz="1200" dirty="0" smtClean="0"/>
              <a:t> </a:t>
            </a:r>
            <a:r>
              <a:rPr lang="en-US" sz="1200" dirty="0" err="1" smtClean="0"/>
              <a:t>er</a:t>
            </a:r>
            <a:r>
              <a:rPr lang="en-US" sz="1200" dirty="0" smtClean="0"/>
              <a:t> </a:t>
            </a:r>
            <a:r>
              <a:rPr lang="en-US" sz="1200" dirty="0" err="1" smtClean="0"/>
              <a:t>öflugur</a:t>
            </a:r>
            <a:r>
              <a:rPr lang="en-US" sz="1200" dirty="0" smtClean="0">
                <a:sym typeface="Wingdings" panose="05000000000000000000" pitchFamily="2" charset="2"/>
              </a:rPr>
              <a:t> </a:t>
            </a:r>
            <a:r>
              <a:rPr lang="en-US" sz="1200" dirty="0" err="1" smtClean="0">
                <a:sym typeface="Wingdings" panose="05000000000000000000" pitchFamily="2" charset="2"/>
              </a:rPr>
              <a:t>gott</a:t>
            </a:r>
            <a:r>
              <a:rPr lang="en-US" sz="1200" dirty="0" smtClean="0"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ym typeface="Wingdings" panose="05000000000000000000" pitchFamily="2" charset="2"/>
              </a:rPr>
              <a:t>kerfi</a:t>
            </a:r>
            <a:r>
              <a:rPr lang="en-US" sz="1200" dirty="0" smtClean="0">
                <a:sym typeface="Wingdings" panose="05000000000000000000" pitchFamily="2" charset="2"/>
              </a:rPr>
              <a:t> </a:t>
            </a:r>
            <a:r>
              <a:rPr lang="en-US" sz="1200" dirty="0" err="1" smtClean="0">
                <a:sym typeface="Wingdings" panose="05000000000000000000" pitchFamily="2" charset="2"/>
              </a:rPr>
              <a:t>flutninga</a:t>
            </a:r>
            <a:endParaRPr lang="en-US" sz="1200" dirty="0"/>
          </a:p>
          <a:p>
            <a:pPr marL="257175" indent="-257175">
              <a:spcAft>
                <a:spcPts val="900"/>
              </a:spcAft>
              <a:buAutoNum type="arabicPeriod"/>
            </a:pPr>
            <a:r>
              <a:rPr lang="en-US" sz="1200" dirty="0" err="1" smtClean="0"/>
              <a:t>Það</a:t>
            </a:r>
            <a:r>
              <a:rPr lang="en-US" sz="1200" dirty="0" smtClean="0"/>
              <a:t> </a:t>
            </a:r>
            <a:r>
              <a:rPr lang="en-US" sz="1200" dirty="0" err="1" smtClean="0"/>
              <a:t>er</a:t>
            </a:r>
            <a:r>
              <a:rPr lang="en-US" sz="1200" dirty="0" smtClean="0"/>
              <a:t> </a:t>
            </a:r>
            <a:r>
              <a:rPr lang="en-US" sz="1200" dirty="0" err="1" smtClean="0"/>
              <a:t>mun</a:t>
            </a:r>
            <a:r>
              <a:rPr lang="en-US" sz="1200" dirty="0" smtClean="0"/>
              <a:t> </a:t>
            </a:r>
            <a:r>
              <a:rPr lang="en-US" sz="1200" dirty="0" err="1" smtClean="0"/>
              <a:t>auðveldara</a:t>
            </a:r>
            <a:r>
              <a:rPr lang="en-US" sz="1200" dirty="0" smtClean="0"/>
              <a:t> </a:t>
            </a:r>
            <a:r>
              <a:rPr lang="en-US" sz="1200" dirty="0" err="1" smtClean="0"/>
              <a:t>að</a:t>
            </a:r>
            <a:r>
              <a:rPr lang="en-US" sz="1200" dirty="0" smtClean="0"/>
              <a:t> </a:t>
            </a:r>
            <a:r>
              <a:rPr lang="en-US" sz="1200" dirty="0" err="1" smtClean="0"/>
              <a:t>flytja</a:t>
            </a:r>
            <a:r>
              <a:rPr lang="en-US" sz="1200" dirty="0" smtClean="0"/>
              <a:t> og </a:t>
            </a:r>
            <a:r>
              <a:rPr lang="en-US" sz="1200" dirty="0" err="1" smtClean="0"/>
              <a:t>geyma</a:t>
            </a:r>
            <a:r>
              <a:rPr lang="en-US" sz="1200" dirty="0" smtClean="0"/>
              <a:t> </a:t>
            </a:r>
            <a:r>
              <a:rPr lang="en-US" sz="1200" dirty="0" err="1" smtClean="0"/>
              <a:t>þurrt</a:t>
            </a:r>
            <a:r>
              <a:rPr lang="en-US" sz="1200" dirty="0" smtClean="0"/>
              <a:t> </a:t>
            </a:r>
            <a:r>
              <a:rPr lang="en-US" sz="1200" dirty="0" err="1" smtClean="0"/>
              <a:t>fóður</a:t>
            </a:r>
            <a:r>
              <a:rPr lang="en-US" sz="1200" dirty="0" smtClean="0"/>
              <a:t> og </a:t>
            </a:r>
            <a:r>
              <a:rPr lang="en-US" sz="1200" dirty="0" err="1" smtClean="0"/>
              <a:t>fæðu</a:t>
            </a:r>
            <a:r>
              <a:rPr lang="en-US" sz="1200" dirty="0" smtClean="0"/>
              <a:t> </a:t>
            </a:r>
            <a:r>
              <a:rPr lang="en-US" sz="1200" dirty="0" err="1" smtClean="0"/>
              <a:t>heldur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kjöt</a:t>
            </a:r>
            <a:r>
              <a:rPr lang="en-US" sz="1200" dirty="0" smtClean="0"/>
              <a:t>, </a:t>
            </a:r>
            <a:r>
              <a:rPr lang="en-US" sz="1200" dirty="0" err="1" smtClean="0"/>
              <a:t>mjólk</a:t>
            </a:r>
            <a:r>
              <a:rPr lang="en-US" sz="1200" dirty="0" smtClean="0"/>
              <a:t> og </a:t>
            </a:r>
            <a:r>
              <a:rPr lang="en-US" sz="1200" dirty="0" err="1" smtClean="0"/>
              <a:t>grænmeti</a:t>
            </a:r>
            <a:endParaRPr lang="en-US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48" y="3642375"/>
            <a:ext cx="1692797" cy="23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89A24C-4AFB-FA48-8BBC-924B47FD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791249"/>
            <a:ext cx="7332191" cy="994172"/>
          </a:xfrm>
        </p:spPr>
        <p:txBody>
          <a:bodyPr>
            <a:normAutofit/>
          </a:bodyPr>
          <a:lstStyle/>
          <a:p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Áhrif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af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skorti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innfluttra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aðfanga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á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framleiðslugreinar</a:t>
            </a:r>
            <a:endParaRPr lang="en-IS" sz="21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811203"/>
            <a:ext cx="6298406" cy="6681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570" y="2042441"/>
            <a:ext cx="5613797" cy="24207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875" y="2929081"/>
            <a:ext cx="167640" cy="2200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333" y="2928802"/>
            <a:ext cx="166269" cy="2203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2922371"/>
            <a:ext cx="166269" cy="2203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E62C5B6-4BD6-DC0B-C9AB-17EAB5F6CF52}"/>
              </a:ext>
            </a:extLst>
          </p:cNvPr>
          <p:cNvSpPr txBox="1">
            <a:spLocks/>
          </p:cNvSpPr>
          <p:nvPr/>
        </p:nvSpPr>
        <p:spPr>
          <a:xfrm>
            <a:off x="1115616" y="5768709"/>
            <a:ext cx="7332191" cy="517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Birgðahald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er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ein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leið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til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að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auka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fæðuöryggi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IS" sz="21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2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163303" cy="128089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Ógnanir</a:t>
            </a:r>
            <a:r>
              <a:rPr lang="en-US" sz="2800" dirty="0" smtClean="0"/>
              <a:t> </a:t>
            </a:r>
            <a:r>
              <a:rPr lang="en-US" sz="2800" dirty="0" err="1" smtClean="0"/>
              <a:t>við</a:t>
            </a:r>
            <a:r>
              <a:rPr lang="en-US" sz="2800" dirty="0" smtClean="0"/>
              <a:t> </a:t>
            </a:r>
            <a:r>
              <a:rPr lang="en-US" sz="2800" dirty="0" err="1" smtClean="0"/>
              <a:t>fæðuöryggi</a:t>
            </a:r>
            <a:r>
              <a:rPr lang="en-US" sz="2800" dirty="0" smtClean="0"/>
              <a:t> á </a:t>
            </a:r>
            <a:r>
              <a:rPr lang="en-US" sz="2800" dirty="0" err="1" smtClean="0"/>
              <a:t>Íslandi</a:t>
            </a:r>
            <a:r>
              <a:rPr lang="en-US" sz="2800" dirty="0" smtClean="0"/>
              <a:t> </a:t>
            </a:r>
            <a:r>
              <a:rPr lang="en-US" sz="2800" dirty="0" err="1" smtClean="0"/>
              <a:t>sem</a:t>
            </a:r>
            <a:r>
              <a:rPr lang="en-US" sz="2800" dirty="0" smtClean="0"/>
              <a:t> </a:t>
            </a:r>
            <a:r>
              <a:rPr lang="en-US" sz="2800" dirty="0" err="1" smtClean="0"/>
              <a:t>tengjast</a:t>
            </a:r>
            <a:r>
              <a:rPr lang="en-US" sz="2800" dirty="0" smtClean="0"/>
              <a:t> </a:t>
            </a:r>
            <a:r>
              <a:rPr lang="en-US" sz="2800" dirty="0" err="1" smtClean="0"/>
              <a:t>skipulagsmálum</a:t>
            </a:r>
            <a:r>
              <a:rPr lang="en-US" sz="2800" dirty="0" smtClean="0"/>
              <a:t> /</a:t>
            </a:r>
            <a:r>
              <a:rPr lang="en-US" sz="2800" dirty="0" err="1" smtClean="0"/>
              <a:t>landnýtingu</a:t>
            </a:r>
            <a:endParaRPr lang="is-I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þurfum</a:t>
            </a:r>
            <a:r>
              <a:rPr lang="en-US" dirty="0" smtClean="0"/>
              <a:t> </a:t>
            </a:r>
            <a:r>
              <a:rPr lang="en-US" dirty="0" err="1" smtClean="0"/>
              <a:t>ekki</a:t>
            </a:r>
            <a:r>
              <a:rPr lang="en-US" dirty="0" smtClean="0"/>
              <a:t> bara </a:t>
            </a:r>
            <a:r>
              <a:rPr lang="en-US" dirty="0" err="1" smtClean="0"/>
              <a:t>gott</a:t>
            </a:r>
            <a:r>
              <a:rPr lang="en-US" dirty="0" smtClean="0"/>
              <a:t> </a:t>
            </a:r>
            <a:r>
              <a:rPr lang="en-US" dirty="0" err="1" smtClean="0"/>
              <a:t>akuryrkjuland</a:t>
            </a:r>
            <a:r>
              <a:rPr lang="en-US" dirty="0" smtClean="0"/>
              <a:t>- </a:t>
            </a:r>
            <a:r>
              <a:rPr lang="en-US" dirty="0" err="1" smtClean="0"/>
              <a:t>heldur</a:t>
            </a:r>
            <a:r>
              <a:rPr lang="en-US" dirty="0" smtClean="0"/>
              <a:t> </a:t>
            </a:r>
            <a:r>
              <a:rPr lang="en-US" b="1" dirty="0" err="1" smtClean="0"/>
              <a:t>besta</a:t>
            </a:r>
            <a:r>
              <a:rPr lang="en-US" b="1" dirty="0" smtClean="0"/>
              <a:t> </a:t>
            </a:r>
            <a:r>
              <a:rPr lang="en-US" b="1" dirty="0" err="1" smtClean="0"/>
              <a:t>akuryrkjulandið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eiga</a:t>
            </a:r>
            <a:r>
              <a:rPr lang="en-US" dirty="0" smtClean="0"/>
              <a:t> </a:t>
            </a:r>
            <a:r>
              <a:rPr lang="en-US" dirty="0" err="1" smtClean="0"/>
              <a:t>raunhæfa</a:t>
            </a:r>
            <a:r>
              <a:rPr lang="en-US" dirty="0" smtClean="0"/>
              <a:t> </a:t>
            </a:r>
            <a:r>
              <a:rPr lang="en-US" dirty="0" err="1" smtClean="0"/>
              <a:t>möguleika</a:t>
            </a:r>
            <a:r>
              <a:rPr lang="en-US" dirty="0" smtClean="0"/>
              <a:t> á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framleiða</a:t>
            </a:r>
            <a:r>
              <a:rPr lang="en-US" dirty="0" smtClean="0"/>
              <a:t> </a:t>
            </a:r>
            <a:r>
              <a:rPr lang="en-US" dirty="0" err="1" smtClean="0"/>
              <a:t>mun</a:t>
            </a:r>
            <a:r>
              <a:rPr lang="en-US" dirty="0" smtClean="0"/>
              <a:t> </a:t>
            </a:r>
            <a:r>
              <a:rPr lang="en-US" dirty="0" err="1" smtClean="0"/>
              <a:t>meira</a:t>
            </a:r>
            <a:r>
              <a:rPr lang="en-US" dirty="0" smtClean="0"/>
              <a:t> </a:t>
            </a:r>
            <a:r>
              <a:rPr lang="en-US" dirty="0" err="1" smtClean="0"/>
              <a:t>korn</a:t>
            </a:r>
            <a:r>
              <a:rPr lang="en-US" dirty="0" smtClean="0"/>
              <a:t> </a:t>
            </a:r>
            <a:r>
              <a:rPr lang="en-US" dirty="0" err="1" smtClean="0"/>
              <a:t>bæði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manneldis</a:t>
            </a:r>
            <a:r>
              <a:rPr lang="en-US" dirty="0" smtClean="0"/>
              <a:t> og </a:t>
            </a:r>
            <a:r>
              <a:rPr lang="en-US" dirty="0" err="1" smtClean="0"/>
              <a:t>skepnufóðurs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u="sng" dirty="0" err="1" smtClean="0"/>
              <a:t>Önnur</a:t>
            </a:r>
            <a:r>
              <a:rPr lang="en-US" u="sng" dirty="0" smtClean="0"/>
              <a:t> not </a:t>
            </a:r>
            <a:r>
              <a:rPr lang="en-US" u="sng" dirty="0" err="1" smtClean="0"/>
              <a:t>þessa</a:t>
            </a:r>
            <a:r>
              <a:rPr lang="en-US" u="sng" dirty="0" smtClean="0"/>
              <a:t> lands </a:t>
            </a:r>
            <a:r>
              <a:rPr lang="en-US" u="sng" dirty="0" err="1" smtClean="0"/>
              <a:t>fara</a:t>
            </a:r>
            <a:r>
              <a:rPr lang="en-US" u="sng" dirty="0" smtClean="0"/>
              <a:t> </a:t>
            </a:r>
            <a:r>
              <a:rPr lang="en-US" u="sng" dirty="0" err="1" smtClean="0"/>
              <a:t>ekki</a:t>
            </a:r>
            <a:r>
              <a:rPr lang="en-US" u="sng" dirty="0" smtClean="0"/>
              <a:t> </a:t>
            </a:r>
            <a:r>
              <a:rPr lang="en-US" u="sng" dirty="0" err="1" smtClean="0"/>
              <a:t>saman</a:t>
            </a:r>
            <a:r>
              <a:rPr lang="en-US" u="sng" dirty="0" smtClean="0"/>
              <a:t> </a:t>
            </a:r>
            <a:r>
              <a:rPr lang="en-US" u="sng" dirty="0" err="1" smtClean="0"/>
              <a:t>við</a:t>
            </a:r>
            <a:r>
              <a:rPr lang="en-US" u="sng" dirty="0" smtClean="0"/>
              <a:t> </a:t>
            </a:r>
            <a:r>
              <a:rPr lang="en-US" u="sng" dirty="0" err="1" smtClean="0"/>
              <a:t>langtíma</a:t>
            </a:r>
            <a:r>
              <a:rPr lang="en-US" u="sng" dirty="0" smtClean="0"/>
              <a:t> </a:t>
            </a:r>
            <a:r>
              <a:rPr lang="en-US" u="sng" dirty="0" err="1" smtClean="0"/>
              <a:t>sjónarmið</a:t>
            </a:r>
            <a:r>
              <a:rPr lang="en-US" u="sng" dirty="0" smtClean="0"/>
              <a:t> um </a:t>
            </a:r>
            <a:r>
              <a:rPr lang="en-US" u="sng" dirty="0" err="1" smtClean="0"/>
              <a:t>fæðuöryggi</a:t>
            </a:r>
            <a:r>
              <a:rPr lang="en-US" u="sng" dirty="0" smtClean="0"/>
              <a:t>.</a:t>
            </a:r>
            <a:endParaRPr lang="en-US" u="sng" dirty="0" smtClean="0"/>
          </a:p>
          <a:p>
            <a:r>
              <a:rPr lang="is-IS" dirty="0" smtClean="0"/>
              <a:t>Tryggja </a:t>
            </a:r>
            <a:r>
              <a:rPr lang="is-IS" dirty="0" smtClean="0"/>
              <a:t>þarf að </a:t>
            </a:r>
            <a:r>
              <a:rPr lang="is-IS" dirty="0"/>
              <a:t>það land sem hentugast er undir matjurtaræktun tapist ekki undir aðra starfsemi. </a:t>
            </a:r>
            <a:endParaRPr lang="is-IS" dirty="0" smtClean="0"/>
          </a:p>
          <a:p>
            <a:r>
              <a:rPr lang="en-US" dirty="0" smtClean="0"/>
              <a:t>Í </a:t>
            </a:r>
            <a:r>
              <a:rPr lang="en-US" dirty="0" err="1" smtClean="0"/>
              <a:t>ylræktinni</a:t>
            </a:r>
            <a:r>
              <a:rPr lang="en-US" dirty="0" smtClean="0"/>
              <a:t> </a:t>
            </a:r>
            <a:r>
              <a:rPr lang="en-US" dirty="0" err="1" smtClean="0"/>
              <a:t>skiptir</a:t>
            </a:r>
            <a:r>
              <a:rPr lang="en-US" dirty="0" smtClean="0"/>
              <a:t> </a:t>
            </a:r>
            <a:r>
              <a:rPr lang="en-US" dirty="0" err="1" smtClean="0"/>
              <a:t>aðgengi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heitu</a:t>
            </a:r>
            <a:r>
              <a:rPr lang="en-US" dirty="0" smtClean="0"/>
              <a:t> </a:t>
            </a:r>
            <a:r>
              <a:rPr lang="en-US" dirty="0" err="1" smtClean="0"/>
              <a:t>vatni</a:t>
            </a:r>
            <a:r>
              <a:rPr lang="en-US" dirty="0" smtClean="0"/>
              <a:t> </a:t>
            </a:r>
            <a:r>
              <a:rPr lang="en-US" dirty="0" err="1" smtClean="0"/>
              <a:t>einnig</a:t>
            </a:r>
            <a:r>
              <a:rPr lang="en-US" dirty="0" smtClean="0"/>
              <a:t> </a:t>
            </a:r>
            <a:r>
              <a:rPr lang="en-US" dirty="0" err="1" smtClean="0"/>
              <a:t>megin</a:t>
            </a:r>
            <a:r>
              <a:rPr lang="en-US" dirty="0" smtClean="0"/>
              <a:t> </a:t>
            </a:r>
            <a:r>
              <a:rPr lang="en-US" dirty="0" err="1" smtClean="0"/>
              <a:t>máli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Í </a:t>
            </a:r>
            <a:r>
              <a:rPr lang="en-US" dirty="0" err="1" smtClean="0"/>
              <a:t>sumum</a:t>
            </a:r>
            <a:r>
              <a:rPr lang="en-US" dirty="0" smtClean="0"/>
              <a:t> </a:t>
            </a:r>
            <a:r>
              <a:rPr lang="en-US" dirty="0" err="1" smtClean="0"/>
              <a:t>þéttbýliskjörnum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byggðust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 </a:t>
            </a:r>
            <a:r>
              <a:rPr lang="en-US" dirty="0" err="1" smtClean="0"/>
              <a:t>vegna</a:t>
            </a:r>
            <a:r>
              <a:rPr lang="en-US" dirty="0" smtClean="0"/>
              <a:t> </a:t>
            </a:r>
            <a:r>
              <a:rPr lang="en-US" dirty="0" err="1" smtClean="0"/>
              <a:t>ylræktar</a:t>
            </a:r>
            <a:r>
              <a:rPr lang="en-US" dirty="0" smtClean="0"/>
              <a:t> </a:t>
            </a:r>
            <a:r>
              <a:rPr lang="en-US" dirty="0" smtClean="0"/>
              <a:t>á </a:t>
            </a:r>
            <a:r>
              <a:rPr lang="en-US" dirty="0" err="1" smtClean="0"/>
              <a:t>greinin</a:t>
            </a:r>
            <a:r>
              <a:rPr lang="en-US" dirty="0" smtClean="0"/>
              <a:t> </a:t>
            </a:r>
            <a:r>
              <a:rPr lang="en-US" dirty="0" err="1" smtClean="0"/>
              <a:t>nú</a:t>
            </a:r>
            <a:r>
              <a:rPr lang="en-US" dirty="0" smtClean="0"/>
              <a:t> </a:t>
            </a:r>
            <a:r>
              <a:rPr lang="en-US" dirty="0" err="1" smtClean="0"/>
              <a:t>undir</a:t>
            </a:r>
            <a:r>
              <a:rPr lang="en-US" dirty="0" smtClean="0"/>
              <a:t> </a:t>
            </a:r>
            <a:r>
              <a:rPr lang="en-US" dirty="0" err="1" smtClean="0"/>
              <a:t>högg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sækja</a:t>
            </a:r>
            <a:r>
              <a:rPr lang="en-US" dirty="0" smtClean="0"/>
              <a:t> </a:t>
            </a:r>
            <a:r>
              <a:rPr lang="en-US" dirty="0" err="1" smtClean="0"/>
              <a:t>vegna</a:t>
            </a:r>
            <a:r>
              <a:rPr lang="en-US" dirty="0" smtClean="0"/>
              <a:t> </a:t>
            </a:r>
            <a:r>
              <a:rPr lang="en-US" dirty="0" err="1" smtClean="0"/>
              <a:t>samkeppni</a:t>
            </a:r>
            <a:r>
              <a:rPr lang="en-US" dirty="0" smtClean="0"/>
              <a:t> um land og </a:t>
            </a:r>
            <a:r>
              <a:rPr lang="en-US" dirty="0" err="1" smtClean="0"/>
              <a:t>heitt</a:t>
            </a:r>
            <a:r>
              <a:rPr lang="en-US" dirty="0" smtClean="0"/>
              <a:t> </a:t>
            </a:r>
            <a:r>
              <a:rPr lang="en-US" dirty="0" err="1" smtClean="0"/>
              <a:t>vatn</a:t>
            </a:r>
            <a:r>
              <a:rPr lang="en-US" dirty="0" smtClean="0"/>
              <a:t>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508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lokum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28800"/>
            <a:ext cx="6591985" cy="377762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Fæðuöryggi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öryggismál</a:t>
            </a:r>
            <a:endParaRPr lang="en-US" dirty="0" smtClean="0"/>
          </a:p>
          <a:p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dirty="0" err="1" smtClean="0"/>
              <a:t>skammtíma</a:t>
            </a:r>
            <a:r>
              <a:rPr lang="en-US" dirty="0" smtClean="0"/>
              <a:t>- </a:t>
            </a:r>
            <a:r>
              <a:rPr lang="en-US" dirty="0" err="1" smtClean="0"/>
              <a:t>eða</a:t>
            </a:r>
            <a:r>
              <a:rPr lang="en-US" dirty="0" smtClean="0"/>
              <a:t> </a:t>
            </a:r>
            <a:r>
              <a:rPr lang="en-US" dirty="0" err="1" smtClean="0"/>
              <a:t>hentistefnupólitík</a:t>
            </a:r>
            <a:endParaRPr lang="is-IS" dirty="0" smtClean="0"/>
          </a:p>
          <a:p>
            <a:r>
              <a:rPr lang="en-US" dirty="0" err="1" smtClean="0"/>
              <a:t>Næsta</a:t>
            </a:r>
            <a:r>
              <a:rPr lang="en-US" dirty="0" smtClean="0"/>
              <a:t> </a:t>
            </a:r>
            <a:r>
              <a:rPr lang="en-US" dirty="0" err="1" smtClean="0"/>
              <a:t>skref</a:t>
            </a:r>
            <a:r>
              <a:rPr lang="en-US" dirty="0" smtClean="0"/>
              <a:t> </a:t>
            </a:r>
            <a:r>
              <a:rPr lang="en-US" dirty="0" err="1" smtClean="0"/>
              <a:t>stjórnvalda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heildarstefnumótun</a:t>
            </a:r>
            <a:r>
              <a:rPr lang="en-US" dirty="0" smtClean="0"/>
              <a:t> á </a:t>
            </a:r>
            <a:r>
              <a:rPr lang="en-US" dirty="0" err="1" smtClean="0"/>
              <a:t>sviði</a:t>
            </a:r>
            <a:r>
              <a:rPr lang="en-US" dirty="0" smtClean="0"/>
              <a:t> </a:t>
            </a:r>
            <a:r>
              <a:rPr lang="en-US" dirty="0" err="1" smtClean="0"/>
              <a:t>matvælaframleiðslu</a:t>
            </a:r>
            <a:r>
              <a:rPr lang="en-US" dirty="0" smtClean="0"/>
              <a:t> – </a:t>
            </a:r>
            <a:r>
              <a:rPr lang="en-US" dirty="0" err="1" smtClean="0"/>
              <a:t>Matvælaþing</a:t>
            </a:r>
            <a:r>
              <a:rPr lang="en-US" dirty="0" smtClean="0"/>
              <a:t> 22. </a:t>
            </a:r>
            <a:r>
              <a:rPr lang="en-US" dirty="0" err="1" smtClean="0"/>
              <a:t>nóvember</a:t>
            </a:r>
            <a:r>
              <a:rPr lang="en-US" dirty="0" smtClean="0"/>
              <a:t> </a:t>
            </a:r>
            <a:r>
              <a:rPr lang="en-US" dirty="0" err="1" smtClean="0"/>
              <a:t>n.k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Skipulagsmál</a:t>
            </a:r>
            <a:r>
              <a:rPr lang="en-US" dirty="0" smtClean="0"/>
              <a:t> </a:t>
            </a:r>
            <a:r>
              <a:rPr lang="en-US" dirty="0" err="1" smtClean="0"/>
              <a:t>þurfa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taka </a:t>
            </a:r>
            <a:r>
              <a:rPr lang="en-US" dirty="0" err="1" smtClean="0"/>
              <a:t>mið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sjónarmiðum</a:t>
            </a:r>
            <a:r>
              <a:rPr lang="en-US" dirty="0" smtClean="0"/>
              <a:t> </a:t>
            </a:r>
            <a:r>
              <a:rPr lang="en-US" dirty="0" err="1" smtClean="0"/>
              <a:t>fæðuöryggis</a:t>
            </a:r>
            <a:endParaRPr lang="en-US" dirty="0" smtClean="0"/>
          </a:p>
          <a:p>
            <a:r>
              <a:rPr lang="en-US" dirty="0" err="1" smtClean="0"/>
              <a:t>Sveitarfélög</a:t>
            </a:r>
            <a:r>
              <a:rPr lang="en-US" dirty="0" smtClean="0"/>
              <a:t> </a:t>
            </a:r>
            <a:r>
              <a:rPr lang="en-US" dirty="0" err="1" smtClean="0"/>
              <a:t>hafa</a:t>
            </a:r>
            <a:r>
              <a:rPr lang="en-US" dirty="0" smtClean="0"/>
              <a:t> </a:t>
            </a:r>
            <a:r>
              <a:rPr lang="en-US" dirty="0" err="1" smtClean="0"/>
              <a:t>tækifæri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vernda</a:t>
            </a:r>
            <a:r>
              <a:rPr lang="en-US" dirty="0" smtClean="0"/>
              <a:t> </a:t>
            </a:r>
            <a:r>
              <a:rPr lang="en-US" dirty="0" err="1" smtClean="0"/>
              <a:t>gott</a:t>
            </a:r>
            <a:r>
              <a:rPr lang="en-US" dirty="0" smtClean="0"/>
              <a:t> </a:t>
            </a:r>
            <a:r>
              <a:rPr lang="en-US" dirty="0" err="1" smtClean="0"/>
              <a:t>ræktunarland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</a:t>
            </a:r>
            <a:r>
              <a:rPr lang="en-US" dirty="0" err="1" smtClean="0"/>
              <a:t>aðalskipulagsgerð</a:t>
            </a:r>
            <a:endParaRPr lang="en-US" dirty="0" smtClean="0"/>
          </a:p>
          <a:p>
            <a:r>
              <a:rPr lang="en-US" dirty="0" err="1" smtClean="0"/>
              <a:t>Nákvæmari</a:t>
            </a:r>
            <a:r>
              <a:rPr lang="en-US" dirty="0" smtClean="0"/>
              <a:t> </a:t>
            </a:r>
            <a:r>
              <a:rPr lang="en-US" dirty="0" err="1" smtClean="0"/>
              <a:t>flokkun</a:t>
            </a:r>
            <a:r>
              <a:rPr lang="en-US" dirty="0" smtClean="0"/>
              <a:t> </a:t>
            </a:r>
            <a:r>
              <a:rPr lang="en-US" dirty="0" err="1" smtClean="0"/>
              <a:t>landbúnaðarlands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þar</a:t>
            </a:r>
            <a:r>
              <a:rPr lang="en-US" dirty="0" smtClean="0"/>
              <a:t> </a:t>
            </a:r>
            <a:r>
              <a:rPr lang="en-US" dirty="0" err="1" smtClean="0"/>
              <a:t>lykilatriði</a:t>
            </a:r>
            <a:endParaRPr lang="en-US" dirty="0" smtClean="0"/>
          </a:p>
          <a:p>
            <a:r>
              <a:rPr lang="en-US" dirty="0" err="1" smtClean="0"/>
              <a:t>Nýlega</a:t>
            </a:r>
            <a:r>
              <a:rPr lang="en-US" dirty="0" smtClean="0"/>
              <a:t> </a:t>
            </a:r>
            <a:r>
              <a:rPr lang="en-US" dirty="0" err="1" smtClean="0"/>
              <a:t>voru</a:t>
            </a:r>
            <a:r>
              <a:rPr lang="en-US" dirty="0" smtClean="0"/>
              <a:t> </a:t>
            </a:r>
            <a:r>
              <a:rPr lang="en-US" dirty="0" err="1" smtClean="0"/>
              <a:t>gefnar</a:t>
            </a:r>
            <a:r>
              <a:rPr lang="en-US" dirty="0" smtClean="0"/>
              <a:t> </a:t>
            </a:r>
            <a:r>
              <a:rPr lang="en-US" dirty="0" err="1" smtClean="0"/>
              <a:t>út</a:t>
            </a:r>
            <a:r>
              <a:rPr lang="en-US" dirty="0" smtClean="0"/>
              <a:t> </a:t>
            </a:r>
            <a:r>
              <a:rPr lang="en-US" dirty="0" err="1" smtClean="0"/>
              <a:t>leiðbeiningar</a:t>
            </a:r>
            <a:r>
              <a:rPr lang="en-US" dirty="0" smtClean="0"/>
              <a:t> um </a:t>
            </a:r>
            <a:r>
              <a:rPr lang="en-US" dirty="0" err="1" smtClean="0"/>
              <a:t>flokkun</a:t>
            </a:r>
            <a:r>
              <a:rPr lang="en-US" dirty="0" smtClean="0"/>
              <a:t> </a:t>
            </a:r>
            <a:r>
              <a:rPr lang="en-US" dirty="0" err="1" smtClean="0"/>
              <a:t>landbúnaðarlands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nýtast</a:t>
            </a:r>
            <a:r>
              <a:rPr lang="en-US" dirty="0" smtClean="0"/>
              <a:t> í </a:t>
            </a:r>
            <a:r>
              <a:rPr lang="en-US" dirty="0" err="1" smtClean="0"/>
              <a:t>þessum</a:t>
            </a:r>
            <a:r>
              <a:rPr lang="en-US" dirty="0" smtClean="0"/>
              <a:t> </a:t>
            </a:r>
            <a:r>
              <a:rPr lang="en-US" dirty="0" err="1" smtClean="0"/>
              <a:t>tilgangi</a:t>
            </a:r>
            <a:r>
              <a:rPr lang="en-US" dirty="0" smtClean="0"/>
              <a:t>; </a:t>
            </a:r>
            <a:r>
              <a:rPr lang="en-US" dirty="0" err="1" smtClean="0"/>
              <a:t>samstarfsverkefni</a:t>
            </a:r>
            <a:r>
              <a:rPr lang="en-US" dirty="0" smtClean="0"/>
              <a:t> ANR, </a:t>
            </a:r>
            <a:r>
              <a:rPr lang="en-US" dirty="0" err="1" smtClean="0"/>
              <a:t>Skipulagsstofnunar</a:t>
            </a:r>
            <a:r>
              <a:rPr lang="en-US" dirty="0" smtClean="0"/>
              <a:t> og LbhÍ.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55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B4157EE519543A5AD25F690793D03" ma:contentTypeVersion="11" ma:contentTypeDescription="Create a new document." ma:contentTypeScope="" ma:versionID="01cc6c9434ed968eb938b7643a189d3a">
  <xsd:schema xmlns:xsd="http://www.w3.org/2001/XMLSchema" xmlns:xs="http://www.w3.org/2001/XMLSchema" xmlns:p="http://schemas.microsoft.com/office/2006/metadata/properties" xmlns:ns3="72f4989a-517a-44da-bf28-b81fd20e9e8b" targetNamespace="http://schemas.microsoft.com/office/2006/metadata/properties" ma:root="true" ma:fieldsID="4d273c5fff1d8637bd5fe6de0e31a3a7" ns3:_="">
    <xsd:import namespace="72f4989a-517a-44da-bf28-b81fd20e9e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4989a-517a-44da-bf28-b81fd20e9e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5D5C87-DDCE-40C5-8DB9-F8D8FAFCF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4989a-517a-44da-bf28-b81fd20e9e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AE8A5D-25B8-4B1B-A892-8590B230D630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72f4989a-517a-44da-bf28-b81fd20e9e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501544-8646-4D3D-9328-7B77254309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705</TotalTime>
  <Words>754</Words>
  <Application>Microsoft Office PowerPoint</Application>
  <PresentationFormat>On-screen Show (4:3)</PresentationFormat>
  <Paragraphs>73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Fæðuöryggi á Íslandi og skipulagsmál</vt:lpstr>
      <vt:lpstr>Tvö verkefni um fæðuöryggi sem LbhÍ hefur unnið fyrir stjórnvöld</vt:lpstr>
      <vt:lpstr>Global Food Security Index (GFSI) - mest notaði mælikvarðinn á fæðuöryggi þjóða-  smáþjóðir eins og Ísland ekki með ennþá</vt:lpstr>
      <vt:lpstr>Ísland: Gott fæðuöryggi en takmarkað fæðusjálfstæði</vt:lpstr>
      <vt:lpstr>PowerPoint Presentation</vt:lpstr>
      <vt:lpstr>PowerPoint Presentation</vt:lpstr>
      <vt:lpstr>Áhrif af skorti innfluttra aðfanga á framleiðslugreinar</vt:lpstr>
      <vt:lpstr>Ógnanir við fæðuöryggi á Íslandi sem tengjast skipulagsmálum /landnýtingu</vt:lpstr>
      <vt:lpstr>Að lokum</vt:lpstr>
    </vt:vector>
  </TitlesOfParts>
  <Company>RALA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johannes</dc:creator>
  <cp:lastModifiedBy>Jóhannes Sveinbjörnsson - LBHI</cp:lastModifiedBy>
  <cp:revision>41</cp:revision>
  <dcterms:created xsi:type="dcterms:W3CDTF">2007-02-13T14:00:44Z</dcterms:created>
  <dcterms:modified xsi:type="dcterms:W3CDTF">2022-11-16T06:35:55Z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0x010100A98B4157EE519543A5AD25F690793D03</vt:lpwstr>
  </property>
</Properties>
</file>